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51206400"/>
  <p:notesSz cx="6858000" cy="9144000"/>
  <p:defaultTextStyle>
    <a:defPPr>
      <a:defRPr lang="en-US"/>
    </a:defPPr>
    <a:lvl1pPr marL="0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1pPr>
    <a:lvl2pPr marL="2403546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2pPr>
    <a:lvl3pPr marL="4807092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3pPr>
    <a:lvl4pPr marL="7210638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4pPr>
    <a:lvl5pPr marL="9614184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5pPr>
    <a:lvl6pPr marL="12017731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6pPr>
    <a:lvl7pPr marL="14421277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7pPr>
    <a:lvl8pPr marL="16824823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8pPr>
    <a:lvl9pPr marL="19228369" algn="l" defTabSz="4807092" rtl="0" eaLnBrk="1" latinLnBrk="0" hangingPunct="1">
      <a:defRPr sz="9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758" y="-72"/>
      </p:cViewPr>
      <p:guideLst>
        <p:guide orient="horz" pos="1612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5907177"/>
            <a:ext cx="2798064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9016960"/>
            <a:ext cx="2304288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40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80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210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6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5314510"/>
            <a:ext cx="26660477" cy="326227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5314510"/>
            <a:ext cx="79444213" cy="326227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3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4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32904857"/>
            <a:ext cx="27980640" cy="10170160"/>
          </a:xfrm>
        </p:spPr>
        <p:txBody>
          <a:bodyPr anchor="t"/>
          <a:lstStyle>
            <a:lvl1pPr algn="l">
              <a:defRPr sz="21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21703461"/>
            <a:ext cx="27980640" cy="11201396"/>
          </a:xfrm>
        </p:spPr>
        <p:txBody>
          <a:bodyPr anchor="b"/>
          <a:lstStyle>
            <a:lvl1pPr marL="0" indent="0">
              <a:buNone/>
              <a:defRPr sz="10500">
                <a:solidFill>
                  <a:schemeClr val="tx1">
                    <a:tint val="75000"/>
                  </a:schemeClr>
                </a:solidFill>
              </a:defRPr>
            </a:lvl1pPr>
            <a:lvl2pPr marL="240354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2pPr>
            <a:lvl3pPr marL="480709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3pPr>
            <a:lvl4pPr marL="7210638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4pPr>
            <a:lvl5pPr marL="9614184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5pPr>
            <a:lvl6pPr marL="12017731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6pPr>
            <a:lvl7pPr marL="14421277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7pPr>
            <a:lvl8pPr marL="16824823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8pPr>
            <a:lvl9pPr marL="1922836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89208187"/>
            <a:ext cx="53052343" cy="252333760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89208187"/>
            <a:ext cx="53052347" cy="252333760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5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0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050630"/>
            <a:ext cx="2962656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462177"/>
            <a:ext cx="14544677" cy="4776890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6239067"/>
            <a:ext cx="14544677" cy="29502950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11462177"/>
            <a:ext cx="14550390" cy="4776890"/>
          </a:xfrm>
        </p:spPr>
        <p:txBody>
          <a:bodyPr anchor="b"/>
          <a:lstStyle>
            <a:lvl1pPr marL="0" indent="0">
              <a:buNone/>
              <a:defRPr sz="12600" b="1"/>
            </a:lvl1pPr>
            <a:lvl2pPr marL="2403546" indent="0">
              <a:buNone/>
              <a:defRPr sz="10500" b="1"/>
            </a:lvl2pPr>
            <a:lvl3pPr marL="4807092" indent="0">
              <a:buNone/>
              <a:defRPr sz="9500" b="1"/>
            </a:lvl3pPr>
            <a:lvl4pPr marL="7210638" indent="0">
              <a:buNone/>
              <a:defRPr sz="8400" b="1"/>
            </a:lvl4pPr>
            <a:lvl5pPr marL="9614184" indent="0">
              <a:buNone/>
              <a:defRPr sz="8400" b="1"/>
            </a:lvl5pPr>
            <a:lvl6pPr marL="12017731" indent="0">
              <a:buNone/>
              <a:defRPr sz="8400" b="1"/>
            </a:lvl6pPr>
            <a:lvl7pPr marL="14421277" indent="0">
              <a:buNone/>
              <a:defRPr sz="8400" b="1"/>
            </a:lvl7pPr>
            <a:lvl8pPr marL="16824823" indent="0">
              <a:buNone/>
              <a:defRPr sz="8400" b="1"/>
            </a:lvl8pPr>
            <a:lvl9pPr marL="19228369" indent="0">
              <a:buNone/>
              <a:defRPr sz="8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6239067"/>
            <a:ext cx="14550390" cy="29502950"/>
          </a:xfrm>
        </p:spPr>
        <p:txBody>
          <a:bodyPr/>
          <a:lstStyle>
            <a:lvl1pPr>
              <a:defRPr sz="12600"/>
            </a:lvl1pPr>
            <a:lvl2pPr>
              <a:defRPr sz="105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4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7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2038773"/>
            <a:ext cx="10829927" cy="8676640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2038777"/>
            <a:ext cx="18402300" cy="43703244"/>
          </a:xfrm>
        </p:spPr>
        <p:txBody>
          <a:bodyPr/>
          <a:lstStyle>
            <a:lvl1pPr>
              <a:defRPr sz="16800"/>
            </a:lvl1pPr>
            <a:lvl2pPr>
              <a:defRPr sz="14700"/>
            </a:lvl2pPr>
            <a:lvl3pPr>
              <a:defRPr sz="12600"/>
            </a:lvl3pPr>
            <a:lvl4pPr>
              <a:defRPr sz="10500"/>
            </a:lvl4pPr>
            <a:lvl5pPr>
              <a:defRPr sz="10500"/>
            </a:lvl5pPr>
            <a:lvl6pPr>
              <a:defRPr sz="10500"/>
            </a:lvl6pPr>
            <a:lvl7pPr>
              <a:defRPr sz="10500"/>
            </a:lvl7pPr>
            <a:lvl8pPr>
              <a:defRPr sz="10500"/>
            </a:lvl8pPr>
            <a:lvl9pPr>
              <a:defRPr sz="10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10715417"/>
            <a:ext cx="10829927" cy="35026604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5844480"/>
            <a:ext cx="19751040" cy="4231644"/>
          </a:xfrm>
        </p:spPr>
        <p:txBody>
          <a:bodyPr anchor="b"/>
          <a:lstStyle>
            <a:lvl1pPr algn="l">
              <a:defRPr sz="10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4575387"/>
            <a:ext cx="19751040" cy="30723840"/>
          </a:xfrm>
        </p:spPr>
        <p:txBody>
          <a:bodyPr/>
          <a:lstStyle>
            <a:lvl1pPr marL="0" indent="0">
              <a:buNone/>
              <a:defRPr sz="16800"/>
            </a:lvl1pPr>
            <a:lvl2pPr marL="2403546" indent="0">
              <a:buNone/>
              <a:defRPr sz="14700"/>
            </a:lvl2pPr>
            <a:lvl3pPr marL="4807092" indent="0">
              <a:buNone/>
              <a:defRPr sz="12600"/>
            </a:lvl3pPr>
            <a:lvl4pPr marL="7210638" indent="0">
              <a:buNone/>
              <a:defRPr sz="10500"/>
            </a:lvl4pPr>
            <a:lvl5pPr marL="9614184" indent="0">
              <a:buNone/>
              <a:defRPr sz="10500"/>
            </a:lvl5pPr>
            <a:lvl6pPr marL="12017731" indent="0">
              <a:buNone/>
              <a:defRPr sz="10500"/>
            </a:lvl6pPr>
            <a:lvl7pPr marL="14421277" indent="0">
              <a:buNone/>
              <a:defRPr sz="10500"/>
            </a:lvl7pPr>
            <a:lvl8pPr marL="16824823" indent="0">
              <a:buNone/>
              <a:defRPr sz="10500"/>
            </a:lvl8pPr>
            <a:lvl9pPr marL="19228369" indent="0">
              <a:buNone/>
              <a:defRPr sz="10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40076124"/>
            <a:ext cx="19751040" cy="6009636"/>
          </a:xfrm>
        </p:spPr>
        <p:txBody>
          <a:bodyPr/>
          <a:lstStyle>
            <a:lvl1pPr marL="0" indent="0">
              <a:buNone/>
              <a:defRPr sz="7400"/>
            </a:lvl1pPr>
            <a:lvl2pPr marL="2403546" indent="0">
              <a:buNone/>
              <a:defRPr sz="6300"/>
            </a:lvl2pPr>
            <a:lvl3pPr marL="4807092" indent="0">
              <a:buNone/>
              <a:defRPr sz="5300"/>
            </a:lvl3pPr>
            <a:lvl4pPr marL="7210638" indent="0">
              <a:buNone/>
              <a:defRPr sz="4700"/>
            </a:lvl4pPr>
            <a:lvl5pPr marL="9614184" indent="0">
              <a:buNone/>
              <a:defRPr sz="4700"/>
            </a:lvl5pPr>
            <a:lvl6pPr marL="12017731" indent="0">
              <a:buNone/>
              <a:defRPr sz="4700"/>
            </a:lvl6pPr>
            <a:lvl7pPr marL="14421277" indent="0">
              <a:buNone/>
              <a:defRPr sz="4700"/>
            </a:lvl7pPr>
            <a:lvl8pPr marL="16824823" indent="0">
              <a:buNone/>
              <a:defRPr sz="4700"/>
            </a:lvl8pPr>
            <a:lvl9pPr marL="19228369" indent="0">
              <a:buNone/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3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2050630"/>
            <a:ext cx="29626560" cy="8534400"/>
          </a:xfrm>
          <a:prstGeom prst="rect">
            <a:avLst/>
          </a:prstGeom>
        </p:spPr>
        <p:txBody>
          <a:bodyPr vert="horz" lIns="480709" tIns="240355" rIns="480709" bIns="2403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948164"/>
            <a:ext cx="29626560" cy="33793857"/>
          </a:xfrm>
          <a:prstGeom prst="rect">
            <a:avLst/>
          </a:prstGeom>
        </p:spPr>
        <p:txBody>
          <a:bodyPr vert="horz" lIns="480709" tIns="240355" rIns="480709" bIns="2403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7460750"/>
            <a:ext cx="76809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l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2FF8F-BDF9-4004-885A-094DC69AD320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7460750"/>
            <a:ext cx="104241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ct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7460750"/>
            <a:ext cx="7680960" cy="2726267"/>
          </a:xfrm>
          <a:prstGeom prst="rect">
            <a:avLst/>
          </a:prstGeom>
        </p:spPr>
        <p:txBody>
          <a:bodyPr vert="horz" lIns="480709" tIns="240355" rIns="480709" bIns="240355" rtlCol="0" anchor="ctr"/>
          <a:lstStyle>
            <a:lvl1pPr algn="r">
              <a:defRPr sz="6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31287-F2FC-4717-8C94-D289D4BB7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807092" rtl="0" eaLnBrk="1" latinLnBrk="0" hangingPunct="1">
        <a:spcBef>
          <a:spcPct val="0"/>
        </a:spcBef>
        <a:buNone/>
        <a:defRPr sz="2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2660" indent="-1802660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00" kern="1200">
          <a:solidFill>
            <a:schemeClr val="tx1"/>
          </a:solidFill>
          <a:latin typeface="+mn-lt"/>
          <a:ea typeface="+mn-ea"/>
          <a:cs typeface="+mn-cs"/>
        </a:defRPr>
      </a:lvl1pPr>
      <a:lvl2pPr marL="3905762" indent="-1502216" algn="l" defTabSz="4807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4700" kern="1200">
          <a:solidFill>
            <a:schemeClr val="tx1"/>
          </a:solidFill>
          <a:latin typeface="+mn-lt"/>
          <a:ea typeface="+mn-ea"/>
          <a:cs typeface="+mn-cs"/>
        </a:defRPr>
      </a:lvl2pPr>
      <a:lvl3pPr marL="6008865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0" kern="1200">
          <a:solidFill>
            <a:schemeClr val="tx1"/>
          </a:solidFill>
          <a:latin typeface="+mn-lt"/>
          <a:ea typeface="+mn-ea"/>
          <a:cs typeface="+mn-cs"/>
        </a:defRPr>
      </a:lvl3pPr>
      <a:lvl4pPr marL="8412411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4pPr>
      <a:lvl5pPr marL="10815958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19504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6pPr>
      <a:lvl7pPr marL="15623050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7pPr>
      <a:lvl8pPr marL="18026596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0142" indent="-1201773" algn="l" defTabSz="48070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403546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7092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3pPr>
      <a:lvl4pPr marL="7210638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614184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17731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21277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824823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9228369" algn="l" defTabSz="4807092" rtl="0" eaLnBrk="1" latinLnBrk="0" hangingPunct="1"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BRAMSON_side 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433829"/>
            <a:ext cx="72199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090929"/>
            <a:ext cx="597535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 descr="File:Bcm 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775" y="787717"/>
            <a:ext cx="64230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4200" y="994092"/>
            <a:ext cx="759460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24"/>
          <p:cNvSpPr>
            <a:spLocks noChangeArrowheads="1"/>
          </p:cNvSpPr>
          <p:nvPr/>
        </p:nvSpPr>
        <p:spPr bwMode="auto">
          <a:xfrm>
            <a:off x="-24065" y="5791201"/>
            <a:ext cx="32942465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15054" tIns="207525" rIns="415054" bIns="207525" anchor="ctr"/>
          <a:lstStyle/>
          <a:p>
            <a:pPr algn="ctr" defTabSz="4065588">
              <a:defRPr/>
            </a:pPr>
            <a:r>
              <a:rPr lang="en-US" sz="9600" b="1" cap="all" dirty="0">
                <a:latin typeface="Verdana" pitchFamily="34" charset="0"/>
              </a:rPr>
              <a:t>BLUE SCALE: A MULTISENSING DEVICE FOR REMOTE MANAGEMENT OF CONGESTIVE HEART FAILURE</a:t>
            </a:r>
            <a:endParaRPr lang="en-US" sz="9600" dirty="0">
              <a:latin typeface="Verdana" pitchFamily="34" charset="0"/>
            </a:endParaRPr>
          </a:p>
        </p:txBody>
      </p:sp>
      <p:sp>
        <p:nvSpPr>
          <p:cNvPr id="9" name="Text Box 825"/>
          <p:cNvSpPr txBox="1">
            <a:spLocks noChangeArrowheads="1"/>
          </p:cNvSpPr>
          <p:nvPr/>
        </p:nvSpPr>
        <p:spPr bwMode="auto">
          <a:xfrm>
            <a:off x="0" y="9525000"/>
            <a:ext cx="32894336" cy="17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89" tIns="41244" rIns="82489" bIns="41244">
            <a:spAutoFit/>
          </a:bodyPr>
          <a:lstStyle>
            <a:lvl1pPr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4800" dirty="0">
                <a:latin typeface="Verdana" pitchFamily="34" charset="0"/>
              </a:rPr>
              <a:t>Luca Pollonini</a:t>
            </a:r>
            <a:r>
              <a:rPr lang="en-US" altLang="en-US" sz="4800" baseline="30000" dirty="0">
                <a:latin typeface="Verdana" pitchFamily="34" charset="0"/>
              </a:rPr>
              <a:t>1,2</a:t>
            </a:r>
            <a:r>
              <a:rPr lang="en-US" altLang="en-US" sz="4800" dirty="0">
                <a:latin typeface="Verdana" pitchFamily="34" charset="0"/>
              </a:rPr>
              <a:t>, Sadia Quadri</a:t>
            </a:r>
            <a:r>
              <a:rPr lang="en-US" altLang="en-US" sz="4800" baseline="30000" dirty="0">
                <a:latin typeface="Verdana" pitchFamily="34" charset="0"/>
              </a:rPr>
              <a:t>3</a:t>
            </a:r>
            <a:r>
              <a:rPr lang="en-US" altLang="en-US" sz="4800" dirty="0">
                <a:latin typeface="Verdana" pitchFamily="34" charset="0"/>
              </a:rPr>
              <a:t>, Joe Chen</a:t>
            </a:r>
            <a:r>
              <a:rPr lang="en-US" altLang="en-US" sz="4800" baseline="30000" dirty="0">
                <a:latin typeface="Verdana" pitchFamily="34" charset="0"/>
              </a:rPr>
              <a:t>3</a:t>
            </a:r>
            <a:r>
              <a:rPr lang="en-US" altLang="en-US" sz="4800" dirty="0">
                <a:latin typeface="Verdana" pitchFamily="34" charset="0"/>
              </a:rPr>
              <a:t>, Jennifer Ding</a:t>
            </a:r>
            <a:r>
              <a:rPr lang="en-US" altLang="en-US" sz="4800" baseline="30000" dirty="0">
                <a:latin typeface="Verdana" pitchFamily="34" charset="0"/>
              </a:rPr>
              <a:t>3</a:t>
            </a:r>
            <a:r>
              <a:rPr lang="en-US" altLang="en-US" sz="4800" dirty="0">
                <a:latin typeface="Verdana" pitchFamily="34" charset="0"/>
              </a:rPr>
              <a:t>, Zongjun </a:t>
            </a:r>
            <a:r>
              <a:rPr lang="en-US" altLang="en-US" sz="4800" dirty="0" smtClean="0">
                <a:latin typeface="Verdana" pitchFamily="34" charset="0"/>
              </a:rPr>
              <a:t>Zheng</a:t>
            </a:r>
            <a:r>
              <a:rPr lang="en-US" altLang="en-US" sz="4800" baseline="30000" dirty="0" smtClean="0">
                <a:latin typeface="Verdana" pitchFamily="34" charset="0"/>
              </a:rPr>
              <a:t>3</a:t>
            </a:r>
            <a:r>
              <a:rPr lang="en-US" altLang="en-US" sz="4800" dirty="0" smtClean="0">
                <a:latin typeface="Verdana" pitchFamily="34" charset="0"/>
              </a:rPr>
              <a:t>,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4800" dirty="0" smtClean="0">
                <a:latin typeface="Verdana" pitchFamily="34" charset="0"/>
              </a:rPr>
              <a:t>Sharan Naribole</a:t>
            </a:r>
            <a:r>
              <a:rPr lang="en-US" altLang="en-US" sz="4800" baseline="30000" dirty="0" smtClean="0">
                <a:latin typeface="Verdana" pitchFamily="34" charset="0"/>
              </a:rPr>
              <a:t>3</a:t>
            </a:r>
            <a:r>
              <a:rPr lang="en-US" altLang="en-US" sz="4800" dirty="0" smtClean="0">
                <a:latin typeface="Verdana" pitchFamily="34" charset="0"/>
              </a:rPr>
              <a:t>, Kara </a:t>
            </a:r>
            <a:r>
              <a:rPr lang="en-US" altLang="en-US" sz="4800" dirty="0">
                <a:latin typeface="Verdana" pitchFamily="34" charset="0"/>
              </a:rPr>
              <a:t>K. McArthur</a:t>
            </a:r>
            <a:r>
              <a:rPr lang="en-US" altLang="en-US" sz="4800" baseline="30000" dirty="0">
                <a:latin typeface="Verdana" pitchFamily="34" charset="0"/>
              </a:rPr>
              <a:t>2</a:t>
            </a:r>
            <a:r>
              <a:rPr lang="en-US" altLang="en-US" sz="4800" dirty="0">
                <a:latin typeface="Verdana" pitchFamily="34" charset="0"/>
              </a:rPr>
              <a:t>, Edward W. Knightly</a:t>
            </a:r>
            <a:r>
              <a:rPr lang="en-US" altLang="en-US" sz="4800" baseline="30000" dirty="0">
                <a:latin typeface="Verdana" pitchFamily="34" charset="0"/>
              </a:rPr>
              <a:t>3</a:t>
            </a:r>
            <a:r>
              <a:rPr lang="en-US" altLang="en-US" sz="4800" dirty="0">
                <a:latin typeface="Verdana" pitchFamily="34" charset="0"/>
              </a:rPr>
              <a:t> and Clifford C. </a:t>
            </a:r>
            <a:r>
              <a:rPr lang="en-US" altLang="en-US" sz="4800" dirty="0" smtClean="0">
                <a:latin typeface="Verdana" pitchFamily="34" charset="0"/>
              </a:rPr>
              <a:t>Dacso</a:t>
            </a:r>
            <a:r>
              <a:rPr lang="en-US" altLang="en-US" sz="4800" baseline="30000" dirty="0" smtClean="0">
                <a:latin typeface="Verdana" pitchFamily="34" charset="0"/>
              </a:rPr>
              <a:t>1,2,3,4</a:t>
            </a:r>
            <a:endParaRPr lang="en-US" altLang="en-US" sz="4800" baseline="30000" dirty="0">
              <a:latin typeface="Verdana" pitchFamily="34" charset="0"/>
            </a:endParaRPr>
          </a:p>
        </p:txBody>
      </p:sp>
      <p:sp>
        <p:nvSpPr>
          <p:cNvPr id="10" name="Text Box 825"/>
          <p:cNvSpPr txBox="1">
            <a:spLocks noChangeArrowheads="1"/>
          </p:cNvSpPr>
          <p:nvPr/>
        </p:nvSpPr>
        <p:spPr bwMode="auto">
          <a:xfrm>
            <a:off x="685800" y="11811001"/>
            <a:ext cx="31318200" cy="176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489" tIns="41244" rIns="82489" bIns="41244">
            <a:spAutoFit/>
          </a:bodyPr>
          <a:lstStyle>
            <a:lvl1pPr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560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56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4000"/>
              </a:lnSpc>
            </a:pPr>
            <a:r>
              <a:rPr lang="en-US" altLang="en-US" sz="3200" baseline="30000" dirty="0">
                <a:latin typeface="Verdana" pitchFamily="34" charset="0"/>
              </a:rPr>
              <a:t>1 </a:t>
            </a:r>
            <a:r>
              <a:rPr lang="en-US" altLang="en-US" sz="3200" dirty="0">
                <a:latin typeface="Verdana" pitchFamily="34" charset="0"/>
              </a:rPr>
              <a:t>Department of Engineering Technology – University of Houston, TX; </a:t>
            </a:r>
            <a:r>
              <a:rPr lang="en-US" altLang="en-US" sz="3200" baseline="30000" dirty="0">
                <a:latin typeface="Verdana" pitchFamily="34" charset="0"/>
              </a:rPr>
              <a:t>2 </a:t>
            </a:r>
            <a:r>
              <a:rPr lang="en-US" altLang="en-US" sz="3200" dirty="0">
                <a:latin typeface="Verdana" pitchFamily="34" charset="0"/>
              </a:rPr>
              <a:t>Abramson Center for the Future of Health – University of Houston, </a:t>
            </a:r>
            <a:r>
              <a:rPr lang="en-US" altLang="en-US" sz="3200" dirty="0" smtClean="0">
                <a:latin typeface="Verdana" pitchFamily="34" charset="0"/>
              </a:rPr>
              <a:t>TX;</a:t>
            </a:r>
          </a:p>
          <a:p>
            <a:pPr algn="ctr" eaLnBrk="1" hangingPunct="1">
              <a:lnSpc>
                <a:spcPct val="114000"/>
              </a:lnSpc>
            </a:pPr>
            <a:r>
              <a:rPr lang="en-US" altLang="en-US" sz="3200" baseline="30000" dirty="0" smtClean="0">
                <a:latin typeface="Verdana" pitchFamily="34" charset="0"/>
              </a:rPr>
              <a:t>3 </a:t>
            </a:r>
            <a:r>
              <a:rPr lang="en-US" altLang="en-US" sz="3200" dirty="0">
                <a:latin typeface="Verdana" pitchFamily="34" charset="0"/>
              </a:rPr>
              <a:t>Department of Electrical and Computer Engineering – Rice University, Houston, </a:t>
            </a:r>
            <a:r>
              <a:rPr lang="en-US" altLang="en-US" sz="3200" dirty="0" smtClean="0">
                <a:latin typeface="Verdana" pitchFamily="34" charset="0"/>
              </a:rPr>
              <a:t>TX;</a:t>
            </a:r>
            <a:r>
              <a:rPr lang="en-US" altLang="en-US" sz="3200" baseline="30000" dirty="0" smtClean="0">
                <a:latin typeface="Verdana" pitchFamily="34" charset="0"/>
              </a:rPr>
              <a:t>4 </a:t>
            </a:r>
            <a:r>
              <a:rPr lang="en-US" altLang="en-US" sz="3200" dirty="0">
                <a:latin typeface="Verdana" pitchFamily="34" charset="0"/>
              </a:rPr>
              <a:t>Department of</a:t>
            </a:r>
            <a:r>
              <a:rPr lang="en-US" altLang="en-US" sz="3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3200" dirty="0" smtClean="0">
                <a:latin typeface="Verdana" pitchFamily="34" charset="0"/>
              </a:rPr>
              <a:t>Cellular</a:t>
            </a:r>
            <a:r>
              <a:rPr lang="en-US" altLang="en-US" sz="32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3200" dirty="0">
                <a:latin typeface="Verdana" pitchFamily="34" charset="0"/>
              </a:rPr>
              <a:t>and Molecular </a:t>
            </a:r>
            <a:r>
              <a:rPr lang="en-US" altLang="en-US" sz="3200" dirty="0" smtClean="0">
                <a:latin typeface="Verdana" pitchFamily="34" charset="0"/>
              </a:rPr>
              <a:t>Biology and Medicine, </a:t>
            </a:r>
            <a:r>
              <a:rPr lang="en-US" altLang="en-US" sz="3200" dirty="0">
                <a:latin typeface="Verdana" pitchFamily="34" charset="0"/>
              </a:rPr>
              <a:t>Baylor College of Medicine, Houston, TX</a:t>
            </a:r>
          </a:p>
        </p:txBody>
      </p:sp>
      <p:sp>
        <p:nvSpPr>
          <p:cNvPr id="11" name="Text Box 819"/>
          <p:cNvSpPr txBox="1">
            <a:spLocks noChangeArrowheads="1"/>
          </p:cNvSpPr>
          <p:nvPr/>
        </p:nvSpPr>
        <p:spPr bwMode="auto">
          <a:xfrm>
            <a:off x="3781756" y="13944600"/>
            <a:ext cx="9124288" cy="10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47" tIns="41272" rIns="82547" bIns="41272">
            <a:spAutoFit/>
          </a:bodyPr>
          <a:lstStyle/>
          <a:p>
            <a:pPr algn="ctr" defTabSz="825822">
              <a:defRPr/>
            </a:pPr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Background and Aim</a:t>
            </a:r>
            <a:endParaRPr lang="en-US" sz="6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822"/>
          <p:cNvSpPr>
            <a:spLocks noChangeArrowheads="1"/>
          </p:cNvSpPr>
          <p:nvPr/>
        </p:nvSpPr>
        <p:spPr bwMode="auto">
          <a:xfrm>
            <a:off x="685800" y="15316201"/>
            <a:ext cx="15316200" cy="2371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2" rIns="0" bIns="41272"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Congestive heart failure (CHF)</a:t>
            </a:r>
            <a:r>
              <a:rPr lang="en-US" altLang="en-US" sz="5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chronic illness in which effective management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requires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continuous and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consistent monitoring of cardiovascular parameters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CHF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patients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their cardiac health only when they visit an ambulatory or emergency care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facility,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remote self-measurements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has great potential for efficient management of CHF.</a:t>
            </a:r>
            <a:endParaRPr lang="en-US" alt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Handheld device </a:t>
            </a:r>
            <a:r>
              <a:rPr lang="en-US" altLang="en-US" sz="5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BlueBox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measured ECG and PPG remotely,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it suffered from usability and connectivity drawbacks that limited its applicability in larger scale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studies.</a:t>
            </a: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Second-generation </a:t>
            </a:r>
            <a:r>
              <a:rPr lang="en-US" altLang="en-US" sz="5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</a:t>
            </a:r>
            <a:r>
              <a:rPr lang="en-US" altLang="en-US" sz="5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a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user-friendly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interface paired to improved physiological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sensing and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connectivity.</a:t>
            </a:r>
            <a:endParaRPr lang="en-US" altLang="en-US" sz="5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allows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seamless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monitoring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early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detection of degrading cardiovascular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health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particularly in elderly and underserved populations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41" descr="C:\Luca\2014\IEEE HIC 2014\figures\BlueSca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99" y="38991326"/>
            <a:ext cx="8326806" cy="111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991326"/>
            <a:ext cx="6335099" cy="373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Bent-Up Arrow 14"/>
          <p:cNvSpPr/>
          <p:nvPr/>
        </p:nvSpPr>
        <p:spPr>
          <a:xfrm rot="5400000">
            <a:off x="3843848" y="42879447"/>
            <a:ext cx="3229902" cy="358139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822"/>
          <p:cNvSpPr>
            <a:spLocks noChangeArrowheads="1"/>
          </p:cNvSpPr>
          <p:nvPr/>
        </p:nvSpPr>
        <p:spPr bwMode="auto">
          <a:xfrm>
            <a:off x="1707533" y="46650497"/>
            <a:ext cx="4748831" cy="21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2" rIns="0" bIns="41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USABILITY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</a:pP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SENSING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</a:pPr>
            <a:r>
              <a:rPr lang="en-US" alt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CONNECTIVITY</a:t>
            </a:r>
            <a:endParaRPr lang="en-US" alt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 Box 830"/>
          <p:cNvSpPr txBox="1">
            <a:spLocks noChangeArrowheads="1"/>
          </p:cNvSpPr>
          <p:nvPr/>
        </p:nvSpPr>
        <p:spPr bwMode="auto">
          <a:xfrm>
            <a:off x="20059650" y="47091600"/>
            <a:ext cx="8702674" cy="10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47" tIns="41272" rIns="82547" bIns="41272">
            <a:spAutoFit/>
          </a:bodyPr>
          <a:lstStyle/>
          <a:p>
            <a:pPr algn="ctr" defTabSz="825822">
              <a:defRPr/>
            </a:pPr>
            <a:r>
              <a:rPr lang="en-US" sz="6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Acknowledgements</a:t>
            </a:r>
            <a:endParaRPr lang="en-US" sz="6000" b="1" dirty="0"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822"/>
          <p:cNvSpPr>
            <a:spLocks noChangeArrowheads="1"/>
          </p:cNvSpPr>
          <p:nvPr/>
        </p:nvSpPr>
        <p:spPr bwMode="auto">
          <a:xfrm>
            <a:off x="17057688" y="48314029"/>
            <a:ext cx="14706599" cy="197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2" rIns="0" bIns="4127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4000"/>
              </a:lnSpc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work is supported by NSF grants CRI/IAD 0751173 and CNS-1012831.</a:t>
            </a:r>
          </a:p>
        </p:txBody>
      </p:sp>
      <p:sp>
        <p:nvSpPr>
          <p:cNvPr id="19" name="Text Box 819"/>
          <p:cNvSpPr txBox="1">
            <a:spLocks noChangeArrowheads="1"/>
          </p:cNvSpPr>
          <p:nvPr/>
        </p:nvSpPr>
        <p:spPr bwMode="auto">
          <a:xfrm>
            <a:off x="17589804" y="13944600"/>
            <a:ext cx="14414196" cy="10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47" tIns="41272" rIns="82547" bIns="41272">
            <a:spAutoFit/>
          </a:bodyPr>
          <a:lstStyle/>
          <a:p>
            <a:pPr algn="ctr" defTabSz="825822">
              <a:defRPr/>
            </a:pPr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Device Features and Deployment</a:t>
            </a:r>
            <a:endParaRPr lang="en-US" sz="6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822"/>
          <p:cNvSpPr>
            <a:spLocks noChangeArrowheads="1"/>
          </p:cNvSpPr>
          <p:nvPr/>
        </p:nvSpPr>
        <p:spPr bwMode="auto">
          <a:xfrm>
            <a:off x="17061699" y="15316200"/>
            <a:ext cx="15316200" cy="1946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2" rIns="0" bIns="41272"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Scale measures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3-lead ECG, PPG, whole-body </a:t>
            </a:r>
            <a:r>
              <a:rPr lang="en-US" altLang="en-US" sz="5400" i="1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bioimpedance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weight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Systolic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intervals are computed as pulse transit times (PTTs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Dataset is transmitted via Wi-Fi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a central database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processed into meaningful metrics, such as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variability, QRS time, and PTTs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among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others.</a:t>
            </a:r>
            <a:endParaRPr lang="en-US" alt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CHF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is based on the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analysis of individual historical data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detect a significant deviation from that patient’s daily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norm.</a:t>
            </a: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charset="0"/>
              <a:buChar char="•"/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Three prototypes of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deployed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Houston area.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Twenty-two healthy volunteers took daily measurements with the scale for anywhere between one and four weeks following an IRB-approved protocol. </a:t>
            </a:r>
          </a:p>
        </p:txBody>
      </p:sp>
      <p:sp>
        <p:nvSpPr>
          <p:cNvPr id="21" name="Text Box 819"/>
          <p:cNvSpPr txBox="1">
            <a:spLocks noChangeArrowheads="1"/>
          </p:cNvSpPr>
          <p:nvPr/>
        </p:nvSpPr>
        <p:spPr bwMode="auto">
          <a:xfrm>
            <a:off x="22850923" y="35076589"/>
            <a:ext cx="3355080" cy="10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547" tIns="41272" rIns="82547" bIns="41272">
            <a:spAutoFit/>
          </a:bodyPr>
          <a:lstStyle/>
          <a:p>
            <a:pPr algn="ctr" defTabSz="825822">
              <a:defRPr/>
            </a:pPr>
            <a:r>
              <a:rPr lang="en-US" sz="6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sz="6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822"/>
          <p:cNvSpPr>
            <a:spLocks noChangeArrowheads="1"/>
          </p:cNvSpPr>
          <p:nvPr/>
        </p:nvSpPr>
        <p:spPr bwMode="auto">
          <a:xfrm>
            <a:off x="17057688" y="36259892"/>
            <a:ext cx="15320211" cy="1047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272" rIns="0" bIns="41272">
            <a:spAutoFit/>
          </a:bodyPr>
          <a:lstStyle>
            <a:lvl1pPr marL="685800" indent="-685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results indicate a much improved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usability,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yielding a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adherence rate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quality of the physiological signals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over the handheld </a:t>
            </a:r>
            <a:r>
              <a:rPr lang="en-US" altLang="en-US" sz="5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BlueBox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device.</a:t>
            </a: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suggested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providing a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feedback of cardiovascular health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 adherence 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 time.</a:t>
            </a:r>
            <a:endParaRPr lang="en-US" altLang="en-US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lnSpc>
                <a:spcPct val="114000"/>
              </a:lnSpc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Preliminary 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algorithms </a:t>
            </a:r>
            <a:r>
              <a:rPr lang="en-US" altLang="en-US" sz="5400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successfully detected </a:t>
            </a:r>
            <a:r>
              <a:rPr lang="en-US" altLang="en-US" sz="5400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cardiac anomalies</a:t>
            </a:r>
            <a:r>
              <a:rPr lang="en-US" altLang="en-US" sz="5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simulated artificially</a:t>
            </a:r>
            <a:r>
              <a:rPr lang="en-US" altLang="en-US" sz="5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88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College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Pollonini, Luca</dc:creator>
  <cp:lastModifiedBy>Pollonini, Luca</cp:lastModifiedBy>
  <cp:revision>14</cp:revision>
  <dcterms:created xsi:type="dcterms:W3CDTF">2014-08-20T15:42:30Z</dcterms:created>
  <dcterms:modified xsi:type="dcterms:W3CDTF">2014-08-21T14:10:57Z</dcterms:modified>
</cp:coreProperties>
</file>